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4" roundtripDataSignature="AMtx7mjQdQ7LoNgSHHCYUkl7WQZRqM9f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gif>
</file>

<file path=ppt/media/image2.gif>
</file>

<file path=ppt/media/image3.png>
</file>

<file path=ppt/media/image4.png>
</file>

<file path=ppt/media/image5.png>
</file>

<file path=ppt/media/image6.gif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0fcf7e18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g30fcf7e18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gif"/><Relationship Id="rId4" Type="http://schemas.openxmlformats.org/officeDocument/2006/relationships/hyperlink" Target="http://cobweb.cs.uga.edu/~potter/CompIntell/ga_tutorial.pdf" TargetMode="External"/><Relationship Id="rId5" Type="http://schemas.openxmlformats.org/officeDocument/2006/relationships/hyperlink" Target="https://www.scottcondron.com/jupyter/optimisation/visualisation/2020/07/20/interactive-genetic-algorithm-dashboard-from-scratch-in-python.html" TargetMode="External"/><Relationship Id="rId6" Type="http://schemas.openxmlformats.org/officeDocument/2006/relationships/hyperlink" Target="https://mitpress.mit.edu/9780262631853/an-introduction-to-genetic-algorithms/" TargetMode="External"/><Relationship Id="rId7" Type="http://schemas.openxmlformats.org/officeDocument/2006/relationships/hyperlink" Target="https://www.youtube.com/watch?v=FKbarpAlBkw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FKbarpAlBkw" TargetMode="External"/><Relationship Id="rId4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gif"/><Relationship Id="rId4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hyperlink" Target="https://www.youtube.com/watch?v=iaq_Fpr4KZc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Grid Search Algorithms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279720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 Heuristic Approach to Optimization</a:t>
            </a:r>
            <a:endParaRPr/>
          </a:p>
        </p:txBody>
      </p:sp>
      <p:cxnSp>
        <p:nvCxnSpPr>
          <p:cNvPr id="56" name="Google Shape;56;p1"/>
          <p:cNvCxnSpPr/>
          <p:nvPr/>
        </p:nvCxnSpPr>
        <p:spPr>
          <a:xfrm>
            <a:off x="316175" y="2787300"/>
            <a:ext cx="8466000" cy="9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8" name="Google Shape;128;p10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9" name="Google Shape;12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750" y="869050"/>
            <a:ext cx="4991777" cy="424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0"/>
          <p:cNvSpPr txBox="1"/>
          <p:nvPr/>
        </p:nvSpPr>
        <p:spPr>
          <a:xfrm>
            <a:off x="5832300" y="890850"/>
            <a:ext cx="3000000" cy="34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References:</a:t>
            </a:r>
            <a:endParaRPr b="0" i="0" sz="1500" u="none" cap="none" strike="noStrike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80"/>
              </a:buClr>
              <a:buSzPts val="1200"/>
              <a:buFont typeface="Roboto"/>
              <a:buChar char="●"/>
            </a:pPr>
            <a:r>
              <a:rPr b="0" i="0" lang="en" sz="12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http://cobweb.cs.uga.edu/~potter/CompIntell/ga_tutorial.pdf</a:t>
            </a:r>
            <a:endParaRPr b="0" i="0" sz="1200" u="sng" cap="none" strike="noStrike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200"/>
              <a:buFont typeface="Roboto"/>
              <a:buChar char="●"/>
            </a:pPr>
            <a:r>
              <a:rPr b="0" i="0" lang="en" sz="12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https://www.scottcondron.com/jupyter/optimisation/visualisation/2020/07/20/interactive-genetic-algorithm-dashboard-from-scratch-in-python.html</a:t>
            </a:r>
            <a:endParaRPr b="0" i="0" sz="1200" u="sng" cap="none" strike="noStrike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200"/>
              <a:buFont typeface="Roboto"/>
              <a:buChar char="●"/>
            </a:pPr>
            <a:r>
              <a:rPr b="0" i="0" lang="en" sz="12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6"/>
              </a:rPr>
              <a:t>https://mitpress.mit.edu/9780262631853/an-introduction-to-genetic-algorithms/</a:t>
            </a:r>
            <a:endParaRPr b="0" i="0" sz="1200" u="sng" cap="none" strike="noStrike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8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 video to watch:</a:t>
            </a:r>
            <a:endParaRPr b="0" i="0" sz="1200" u="none" cap="none" strike="noStrike">
              <a:solidFill>
                <a:srgbClr val="00008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7"/>
              </a:rPr>
              <a:t>https://www.youtube.com/watch?v=FKbarpAlBkw</a:t>
            </a:r>
            <a:endParaRPr b="0" i="0" sz="1200" u="sng" cap="none" strike="noStrike">
              <a:solidFill>
                <a:schemeClr val="hlink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6" name="Google Shape;136;p11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Example of application of genetic algorithm for evolution of a 2d car.&#10;Made in unity.&#10;&#10;Music: https://www.youtube.com/watch?v=B4K7Hqv4vts" id="137" name="Google Shape;137;p11" title="Genetic algorithms - evolution of a 2D car in Unity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4125" y="1099000"/>
            <a:ext cx="6340200" cy="356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2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Swarm Algorithms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3" name="Google Shape;143;p12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12"/>
          <p:cNvSpPr txBox="1"/>
          <p:nvPr/>
        </p:nvSpPr>
        <p:spPr>
          <a:xfrm>
            <a:off x="311700" y="2000650"/>
            <a:ext cx="2529600" cy="19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Main Idea:</a:t>
            </a:r>
            <a:r>
              <a:rPr b="1" i="0" lang="en" sz="14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0" i="0" lang="en" sz="14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consider a collection of particles that move around the search space influenced by their own best past location and the best past location of the whole swarm or a close neighbor.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29925" y="948913"/>
            <a:ext cx="4861878" cy="4027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3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Implementation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1" name="Google Shape;151;p13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2" name="Google Shape;152;p13"/>
          <p:cNvSpPr txBox="1"/>
          <p:nvPr/>
        </p:nvSpPr>
        <p:spPr>
          <a:xfrm>
            <a:off x="275975" y="919850"/>
            <a:ext cx="735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particle positions get updated by using velocities: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_{i} (t+1)=p_i  (t)+v_i (t)" id="153" name="Google Shape;15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45375" y="1676150"/>
            <a:ext cx="3725966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3"/>
          <p:cNvSpPr txBox="1"/>
          <p:nvPr/>
        </p:nvSpPr>
        <p:spPr>
          <a:xfrm>
            <a:off x="311700" y="2536350"/>
            <a:ext cx="462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get velocities we implement the following: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450" y="3240075"/>
            <a:ext cx="8646851" cy="125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Heuristics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1" name="Google Shape;161;p14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" name="Google Shape;162;p14"/>
          <p:cNvSpPr txBox="1"/>
          <p:nvPr/>
        </p:nvSpPr>
        <p:spPr>
          <a:xfrm>
            <a:off x="382750" y="1099925"/>
            <a:ext cx="83838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number of particles should be low, around 10 - 40.</a:t>
            </a:r>
            <a:endParaRPr b="0" i="0" sz="1600" u="none" cap="none" strike="noStrike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speed a particle can move (maximum change in its position per iteration) should be bounded, such as to a percentage of the size of the domain.</a:t>
            </a:r>
            <a:endParaRPr b="0" i="0" sz="1600" u="none" cap="none" strike="noStrike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learning factors (biases towards global and personal best positions) should be between 0 and 4, typically 2.</a:t>
            </a:r>
            <a:endParaRPr b="0" i="0" sz="1600" u="none" cap="none" strike="noStrike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local bias (local neighborhood) factor can be introduced where neighbors are determined based on Euclidean distance between particle positions.</a:t>
            </a:r>
            <a:endParaRPr b="0" i="0" sz="1600" u="none" cap="none" strike="noStrike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Particles may leave the boundary of the problem space and may be penalized, be reflected back into the domain or biased to return back toward a position in the problem domain. Alternatively, a wrapping strategy may be used at the edge of the domain creating a loop, torrid or related geometrical structures at the chosen dimensionality.</a:t>
            </a:r>
            <a:endParaRPr b="0" i="0" sz="1600" u="none" cap="none" strike="noStrike">
              <a:solidFill>
                <a:schemeClr val="accent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8" name="Google Shape;168;p15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9" name="Google Shape;16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4888" y="922725"/>
            <a:ext cx="5034218" cy="40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Visualization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5" name="Google Shape;175;p16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6" name="Google Shape;17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9250" y="847300"/>
            <a:ext cx="5370251" cy="429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Simulated Annealing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2" name="Google Shape;182;p17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3" name="Google Shape;183;p17"/>
          <p:cNvSpPr txBox="1"/>
          <p:nvPr/>
        </p:nvSpPr>
        <p:spPr>
          <a:xfrm>
            <a:off x="311700" y="943950"/>
            <a:ext cx="8520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Annealing is a concept from material science; it refers to heating metal or glass and allow it to cool slowly, in order to remove internal stresses and make it easier to work.</a:t>
            </a:r>
            <a:endParaRPr b="0" i="0" sz="16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4" name="Google Shape;18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48038" y="2159250"/>
            <a:ext cx="2447925" cy="1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Simulated Annealing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0" name="Google Shape;190;p18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1" name="Google Shape;191;p18"/>
          <p:cNvSpPr txBox="1"/>
          <p:nvPr/>
        </p:nvSpPr>
        <p:spPr>
          <a:xfrm>
            <a:off x="163950" y="902925"/>
            <a:ext cx="8684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Main Idea</a:t>
            </a:r>
            <a:r>
              <a:rPr b="0" i="0" lang="en" sz="14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drop a random trial point and then, based on the value of the objective function, continue to drop other points at a certain distance. The distance between consecutive points is measured as a function of the "temperature" which is decreasing based on an exponential law.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950" y="1987225"/>
            <a:ext cx="8327526" cy="221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Implementation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8" name="Google Shape;198;p19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9" name="Google Shape;19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750" y="1102725"/>
            <a:ext cx="7880056" cy="2370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9"/>
          <p:cNvSpPr txBox="1"/>
          <p:nvPr/>
        </p:nvSpPr>
        <p:spPr>
          <a:xfrm>
            <a:off x="382750" y="3593175"/>
            <a:ext cx="7414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Visual example for simulated annealing algorithm: </a:t>
            </a:r>
            <a:r>
              <a:rPr b="0" i="0" lang="en" sz="15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https://www.youtube.com/watch?v=iaq_Fpr4KZc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9"/>
          <p:cNvSpPr txBox="1"/>
          <p:nvPr/>
        </p:nvSpPr>
        <p:spPr>
          <a:xfrm>
            <a:off x="382750" y="4400475"/>
            <a:ext cx="791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</a:rPr>
              <a:t>How do we pick a “neighbor”? What would be the resulting path in the grid?</a:t>
            </a:r>
            <a:endParaRPr sz="1800">
              <a:solidFill>
                <a:srgbClr val="CC0000"/>
              </a:solidFill>
            </a:endParaRPr>
          </a:p>
        </p:txBody>
      </p:sp>
      <p:cxnSp>
        <p:nvCxnSpPr>
          <p:cNvPr id="202" name="Google Shape;202;p19"/>
          <p:cNvCxnSpPr>
            <a:stCxn id="201" idx="1"/>
          </p:cNvCxnSpPr>
          <p:nvPr/>
        </p:nvCxnSpPr>
        <p:spPr>
          <a:xfrm flipH="1" rot="10800000">
            <a:off x="382750" y="2872425"/>
            <a:ext cx="2135700" cy="1758900"/>
          </a:xfrm>
          <a:prstGeom prst="curvedConnector3">
            <a:avLst>
              <a:gd fmla="val -11150" name="adj1"/>
            </a:avLst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03" name="Google Shape;203;p19"/>
          <p:cNvSpPr/>
          <p:nvPr/>
        </p:nvSpPr>
        <p:spPr>
          <a:xfrm>
            <a:off x="2518450" y="2748975"/>
            <a:ext cx="1032900" cy="2634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neighbor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Motivation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2" name="Google Shape;62;p2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3" name="Google Shape;6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53100" y="2346325"/>
            <a:ext cx="5341601" cy="2238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2"/>
          <p:cNvSpPr txBox="1"/>
          <p:nvPr/>
        </p:nvSpPr>
        <p:spPr>
          <a:xfrm>
            <a:off x="311700" y="1031725"/>
            <a:ext cx="82287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We consider the fact that almost all models in Machine Learning require specific hyperparameters:</a:t>
            </a:r>
            <a:endParaRPr b="0" i="0" sz="2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0fcf7e189e_0_0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Example of a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Lévy</a:t>
            </a:r>
            <a:r>
              <a:rPr lang="en" sz="2820">
                <a:latin typeface="Lato"/>
                <a:ea typeface="Lato"/>
                <a:cs typeface="Lato"/>
                <a:sym typeface="Lato"/>
              </a:rPr>
              <a:t> flight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9" name="Google Shape;209;g30fcf7e189e_0_0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0" name="Google Shape;210;g30fcf7e189e_0_0"/>
          <p:cNvSpPr txBox="1"/>
          <p:nvPr/>
        </p:nvSpPr>
        <p:spPr>
          <a:xfrm>
            <a:off x="311700" y="1419725"/>
            <a:ext cx="25803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A Lévy Flight is defined as a type of random walk characterized by small displacements interspersed with occasional very large displacements, following a long-tailed distribution with a divergent second moment. </a:t>
            </a:r>
            <a:endParaRPr sz="1600">
              <a:solidFill>
                <a:srgbClr val="0000FF"/>
              </a:solidFill>
            </a:endParaRPr>
          </a:p>
        </p:txBody>
      </p:sp>
      <p:pic>
        <p:nvPicPr>
          <p:cNvPr id="211" name="Google Shape;211;g30fcf7e189e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4400" y="963725"/>
            <a:ext cx="5369834" cy="40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Main Idea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0" name="Google Shape;70;p3"/>
          <p:cNvCxnSpPr/>
          <p:nvPr/>
        </p:nvCxnSpPr>
        <p:spPr>
          <a:xfrm>
            <a:off x="382750" y="801425"/>
            <a:ext cx="8322300" cy="20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" name="Google Shape;71;p3"/>
          <p:cNvSpPr txBox="1"/>
          <p:nvPr/>
        </p:nvSpPr>
        <p:spPr>
          <a:xfrm>
            <a:off x="378675" y="1075775"/>
            <a:ext cx="8377200" cy="8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980000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Why aren't we testing all possible choices/values for the hyperparameters?</a:t>
            </a:r>
            <a:endParaRPr b="0" i="0" sz="1600" u="none" cap="none" strike="noStrike">
              <a:solidFill>
                <a:srgbClr val="980000"/>
              </a:solidFill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980000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Why not just use gradient descent to determine the best choice of hyperparameters?</a:t>
            </a:r>
            <a:endParaRPr b="0" i="0" sz="1800" u="none" cap="none" strike="noStrike">
              <a:solidFill>
                <a:srgbClr val="98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3"/>
          <p:cNvSpPr txBox="1"/>
          <p:nvPr/>
        </p:nvSpPr>
        <p:spPr>
          <a:xfrm>
            <a:off x="456075" y="2000488"/>
            <a:ext cx="7801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FACT: We may rarely be able to compute in closed form gradients of the prediction error with respect to the </a:t>
            </a:r>
            <a:r>
              <a:rPr b="0" i="1" lang="en" sz="1400" u="none" cap="none" strike="noStrike">
                <a:solidFill>
                  <a:srgbClr val="00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hyper</a:t>
            </a:r>
            <a:r>
              <a:rPr b="0" i="0" lang="en" sz="1400" u="none" cap="none" strike="noStrike">
                <a:solidFill>
                  <a:srgbClr val="0000F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parameters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3"/>
          <p:cNvSpPr txBox="1"/>
          <p:nvPr/>
        </p:nvSpPr>
        <p:spPr>
          <a:xfrm>
            <a:off x="456075" y="2571750"/>
            <a:ext cx="7977600" cy="24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6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SOLUTION:</a:t>
            </a:r>
            <a:endParaRPr b="0" i="0" sz="1600" u="none" cap="none" strike="noStrike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Subdivide the ranges of hyperparameters in grids (if they are numerical, equally spaced values)</a:t>
            </a:r>
            <a:endParaRPr b="0" i="0" sz="1400" u="none" cap="none" strike="noStrike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Initialize the hyperparameters with a random choice</a:t>
            </a:r>
            <a:endParaRPr b="0" i="0" sz="1400" u="none" cap="none" strike="noStrike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Evaluate the prediction error with this choice</a:t>
            </a:r>
            <a:endParaRPr b="0" i="0" sz="1400" u="none" cap="none" strike="noStrike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Update the hyperparameters with a </a:t>
            </a:r>
            <a:r>
              <a:rPr b="0" i="1" lang="en" sz="14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procedure</a:t>
            </a:r>
            <a:r>
              <a:rPr b="0" i="0" lang="en" sz="14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that includes </a:t>
            </a:r>
            <a:r>
              <a:rPr b="0" i="1" lang="en" sz="14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good heuristics</a:t>
            </a:r>
            <a:endParaRPr b="0" i="1" sz="1400" u="none" cap="none" strike="noStrike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Test the new choice</a:t>
            </a:r>
            <a:endParaRPr b="0" i="0" sz="1400" u="none" cap="none" strike="noStrike">
              <a:solidFill>
                <a:srgbClr val="008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008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Repeat the previously two steps until there is no more distinguishable progress relative to a tolerance value.</a:t>
            </a:r>
            <a:endParaRPr b="0" i="0" sz="2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Grid Example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9" name="Google Shape;79;p4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0" name="Google Shape;8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8150" y="1008550"/>
            <a:ext cx="5015654" cy="402737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4"/>
          <p:cNvSpPr txBox="1"/>
          <p:nvPr/>
        </p:nvSpPr>
        <p:spPr>
          <a:xfrm>
            <a:off x="382750" y="1032725"/>
            <a:ext cx="2887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Assume that we want to determine the best tree depth </a:t>
            </a:r>
            <a:r>
              <a:rPr b="0" i="1" lang="en" sz="12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b="0" i="0" lang="en" sz="12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best leaf size for a classification tree. The following image color-codes the values of the cost function based on the grid values.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Genetic Algorithms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7" name="Google Shape;87;p5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88" name="Google Shape;8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09425" y="985250"/>
            <a:ext cx="2982549" cy="4027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Steps in Genetic Algorithms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94" name="Google Shape;94;p6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" name="Google Shape;95;p6"/>
          <p:cNvSpPr txBox="1"/>
          <p:nvPr/>
        </p:nvSpPr>
        <p:spPr>
          <a:xfrm>
            <a:off x="382750" y="1263350"/>
            <a:ext cx="7870200" cy="10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B539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Evaluation</a:t>
            </a:r>
            <a:endParaRPr b="0" i="0" sz="1800" u="none" cap="none" strike="noStrike">
              <a:solidFill>
                <a:srgbClr val="0B5394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700"/>
              </a:spcBef>
              <a:spcAft>
                <a:spcPts val="5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B539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compute the value of the output at each individual form the population and we ranked the individuals.</a:t>
            </a:r>
            <a:endParaRPr b="0" i="0" sz="1500" u="none" cap="none" strike="noStrike">
              <a:solidFill>
                <a:srgbClr val="134F5C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382750" y="2571750"/>
            <a:ext cx="7582800" cy="13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Selection</a:t>
            </a:r>
            <a:endParaRPr b="0" i="0" sz="1800" u="none" cap="none" strike="noStrike">
              <a:solidFill>
                <a:srgbClr val="134F5C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700"/>
              </a:spcBef>
              <a:spcAft>
                <a:spcPts val="5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In order to create a parent we draw a random subset from the population and pick the most "fit" individual. Once we obtain two parents we can applying the </a:t>
            </a:r>
            <a:r>
              <a:rPr b="0" i="1" lang="en" sz="1500" u="none" cap="none" strike="noStrike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crossover</a:t>
            </a:r>
            <a:r>
              <a:rPr b="0" i="0" lang="en" sz="1500" u="none" cap="none" strike="noStrike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0" i="1" lang="en" sz="1500" u="none" cap="none" strike="noStrike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mutation</a:t>
            </a:r>
            <a:r>
              <a:rPr b="0" i="0" lang="en" sz="1500" u="none" cap="none" strike="noStrike">
                <a:solidFill>
                  <a:srgbClr val="134F5C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procedures for generating children.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Crossover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2" name="Google Shape;102;p7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3" name="Google Shape;10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48550" y="1638138"/>
            <a:ext cx="5017551" cy="313217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7"/>
          <p:cNvSpPr txBox="1"/>
          <p:nvPr/>
        </p:nvSpPr>
        <p:spPr>
          <a:xfrm>
            <a:off x="311700" y="929450"/>
            <a:ext cx="812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Typically we implement a two-point crossover. If the grid is 2-D we consider a crossover procedure illustrated below: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Crossover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0" name="Google Shape;110;p8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1" name="Google Shape;111;p8"/>
          <p:cNvSpPr txBox="1"/>
          <p:nvPr/>
        </p:nvSpPr>
        <p:spPr>
          <a:xfrm>
            <a:off x="382750" y="1002625"/>
            <a:ext cx="8210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3-D a two-point crossover can be implemented as follows: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80000" y="1545850"/>
            <a:ext cx="4694591" cy="34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 txBox="1"/>
          <p:nvPr/>
        </p:nvSpPr>
        <p:spPr>
          <a:xfrm>
            <a:off x="4813900" y="4384625"/>
            <a:ext cx="73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(7,2,1)</a:t>
            </a:r>
            <a:endParaRPr b="0" i="0" sz="14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8"/>
          <p:cNvSpPr txBox="1"/>
          <p:nvPr/>
        </p:nvSpPr>
        <p:spPr>
          <a:xfrm>
            <a:off x="4391400" y="1563225"/>
            <a:ext cx="73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(2,5,4)</a:t>
            </a:r>
            <a:endParaRPr b="0" i="0" sz="1400" u="none" cap="none" strike="noStrike">
              <a:solidFill>
                <a:srgbClr val="CC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9"/>
          <p:cNvSpPr txBox="1"/>
          <p:nvPr>
            <p:ph type="title"/>
          </p:nvPr>
        </p:nvSpPr>
        <p:spPr>
          <a:xfrm>
            <a:off x="311700" y="238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>
                <a:latin typeface="Lato"/>
                <a:ea typeface="Lato"/>
                <a:cs typeface="Lato"/>
                <a:sym typeface="Lato"/>
              </a:rPr>
              <a:t>Mutation</a:t>
            </a:r>
            <a:endParaRPr sz="282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0" name="Google Shape;120;p9"/>
          <p:cNvCxnSpPr/>
          <p:nvPr/>
        </p:nvCxnSpPr>
        <p:spPr>
          <a:xfrm>
            <a:off x="382750" y="801425"/>
            <a:ext cx="8466000" cy="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" name="Google Shape;121;p9"/>
          <p:cNvSpPr txBox="1"/>
          <p:nvPr/>
        </p:nvSpPr>
        <p:spPr>
          <a:xfrm>
            <a:off x="311700" y="1058575"/>
            <a:ext cx="64632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5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implement the mutation as a perturbation with values sampled from a random normal variable of mean 0 and standard deviation equal to the desired "mutation scale."</a:t>
            </a:r>
            <a:endParaRPr b="0" i="0" sz="1200" u="none" cap="none" strike="noStrike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Google Shape;12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750" y="2039553"/>
            <a:ext cx="6241950" cy="151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